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63" r:id="rId3"/>
    <p:sldId id="270" r:id="rId4"/>
    <p:sldId id="257" r:id="rId5"/>
    <p:sldId id="262" r:id="rId6"/>
    <p:sldId id="261" r:id="rId7"/>
    <p:sldId id="264" r:id="rId8"/>
    <p:sldId id="258" r:id="rId9"/>
    <p:sldId id="266" r:id="rId10"/>
    <p:sldId id="271" r:id="rId11"/>
    <p:sldId id="272" r:id="rId12"/>
    <p:sldId id="259" r:id="rId13"/>
    <p:sldId id="260" r:id="rId14"/>
    <p:sldId id="267" r:id="rId15"/>
    <p:sldId id="269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/>
    <p:restoredTop sz="65667"/>
  </p:normalViewPr>
  <p:slideViewPr>
    <p:cSldViewPr snapToGrid="0" snapToObjects="1">
      <p:cViewPr varScale="1">
        <p:scale>
          <a:sx n="72" d="100"/>
          <a:sy n="72" d="100"/>
        </p:scale>
        <p:origin x="2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052A0-A5B6-CB43-9A95-845AF1901AC6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261A2-A783-BB4E-AA96-3F02FC0ABA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4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ans" dirty="0"/>
              <a:t>Work with </a:t>
            </a:r>
            <a:r>
              <a:rPr kumimoji="1" lang="en-US" altLang="zh-Hans" dirty="0" err="1"/>
              <a:t>DuerOS</a:t>
            </a:r>
            <a:r>
              <a:rPr kumimoji="1" lang="en-US" altLang="zh-Hans" dirty="0"/>
              <a:t> Android App Solution</a:t>
            </a:r>
          </a:p>
          <a:p>
            <a:endParaRPr kumimoji="1" lang="en-US" altLang="zh-Hans" dirty="0"/>
          </a:p>
          <a:p>
            <a:r>
              <a:rPr kumimoji="1" lang="zh-CN" altLang="en-US" dirty="0"/>
              <a:t>如何将传统安卓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在</a:t>
            </a:r>
            <a:r>
              <a:rPr kumimoji="1" lang="en-US" altLang="zh-CN" dirty="0" err="1"/>
              <a:t>DuerOS</a:t>
            </a:r>
            <a:r>
              <a:rPr kumimoji="1" lang="zh-CN" altLang="en-US" dirty="0"/>
              <a:t>设备上语音化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0622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Hans" altLang="en-US" dirty="0"/>
              <a:t>这个图就是添加常用表达的界面，可以支持批量上传</a:t>
            </a:r>
            <a:r>
              <a:rPr lang="en-US" altLang="zh-Hans" dirty="0"/>
              <a:t>query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822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Hans" altLang="en-US" dirty="0"/>
              <a:t>这个是引用系统槽位的界面。系统提供几时种常用的系统词典，其中数字槽位，是默认勾选的。其他系统槽位，你可以按需求来引用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617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除了用户自定义的</a:t>
            </a:r>
            <a:r>
              <a:rPr kumimoji="1" lang="en-US" altLang="zh-CN" dirty="0"/>
              <a:t>intent</a:t>
            </a:r>
            <a:r>
              <a:rPr kumimoji="1" lang="zh-CN" altLang="en-US" dirty="0"/>
              <a:t>，我们还有一些内置的</a:t>
            </a:r>
            <a:r>
              <a:rPr kumimoji="1" lang="en-US" altLang="zh-CN" dirty="0"/>
              <a:t>intent</a:t>
            </a:r>
            <a:r>
              <a:rPr kumimoji="1" lang="zh-CN" altLang="en-US" dirty="0"/>
              <a:t>可以从云端返回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内置的</a:t>
            </a:r>
            <a:r>
              <a:rPr kumimoji="1" lang="en-US" altLang="zh-CN" dirty="0"/>
              <a:t>intent</a:t>
            </a:r>
            <a:r>
              <a:rPr kumimoji="1" lang="zh-CN" altLang="en-US" dirty="0"/>
              <a:t>现在主要是屏幕导航类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，包括“上一页” 、“退出”、“向左滚动”等等。未来还会持续增加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19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第二页的名词解释，有</a:t>
            </a:r>
            <a:r>
              <a:rPr kumimoji="1" lang="en-US" altLang="zh-CN" dirty="0" err="1"/>
              <a:t>ui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的定义：</a:t>
            </a:r>
            <a:endParaRPr kumimoji="1" lang="en-US" altLang="zh-CN" dirty="0"/>
          </a:p>
          <a:p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Ui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Control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基于当前页面、场景的可交互元素，进行语音交互的技术方案，包含在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DCS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协议之中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UiContext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：一种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ClientContext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，描述当前页面的可交互元素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ClickLink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：一种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Directive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，描述用户通过语音对当前页面的可交互元素的操作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优势：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不需要</a:t>
            </a:r>
            <a:r>
              <a:rPr kumimoji="1" lang="en-US" altLang="zh-CN" dirty="0"/>
              <a:t>DBP</a:t>
            </a:r>
            <a:r>
              <a:rPr kumimoji="1" lang="zh-CN" altLang="en-US" dirty="0"/>
              <a:t>操作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非全局的控制，可根据当前具体的场景，识别不同的语音命令。所以这个功能还有另一个名字叫做“场景注册”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7442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对于每个开发者，同一时刻，只有一个</a:t>
            </a:r>
            <a:r>
              <a:rPr kumimoji="1" lang="en-US" altLang="zh-CN" dirty="0"/>
              <a:t>bot</a:t>
            </a:r>
            <a:r>
              <a:rPr kumimoji="1" lang="zh-CN" altLang="en-US" dirty="0"/>
              <a:t>可以处于“真机调试”的状态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820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初始化、打开</a:t>
            </a:r>
            <a:r>
              <a:rPr kumimoji="1" lang="en-US" altLang="zh-CN" dirty="0"/>
              <a:t>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进入</a:t>
            </a:r>
            <a:r>
              <a:rPr kumimoji="1" lang="en-US" altLang="zh-CN" dirty="0" err="1"/>
              <a:t>masterapp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“打开技能调试模式”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“打开交通灯控制”（进入</a:t>
            </a:r>
            <a:r>
              <a:rPr kumimoji="1" lang="en-US" altLang="zh-CN" dirty="0"/>
              <a:t>bot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云端</a:t>
            </a:r>
            <a:r>
              <a:rPr kumimoji="1" lang="en-US" altLang="zh-CN" dirty="0"/>
              <a:t>intent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“打开红灯”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/>
              <a:t>“打开黄灯”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/>
              <a:t>“关闭交通灯”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/>
              <a:t>“下一页”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UI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点击</a:t>
            </a:r>
            <a:r>
              <a:rPr kumimoji="1" lang="en-US" altLang="zh-CN" dirty="0" err="1"/>
              <a:t>updateUiContext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“点击试一试”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“输入北京”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点击“点我开始说话”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“退出”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55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BD</a:t>
            </a:r>
            <a:r>
              <a:rPr kumimoji="1" lang="zh-CN" altLang="en-US" dirty="0"/>
              <a:t>请联系</a:t>
            </a:r>
            <a:r>
              <a:rPr kumimoji="1" lang="en-US" altLang="zh-CN" dirty="0" err="1"/>
              <a:t>qibaowei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923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DCS</a:t>
            </a:r>
            <a:r>
              <a:rPr kumimoji="1" lang="zh-CN" altLang="en-US" dirty="0"/>
              <a:t>是面向设备的开放平台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DBP</a:t>
            </a:r>
            <a:r>
              <a:rPr kumimoji="1" lang="zh-CN" altLang="en-US" dirty="0"/>
              <a:t>是面向服务提供者、应用开发者的平台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操作系统来打一个不太恰当的比方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DCS</a:t>
            </a:r>
            <a:r>
              <a:rPr kumimoji="1" lang="zh-CN" altLang="en-US" dirty="0"/>
              <a:t>相当于操作系统内核、驱动，只要把</a:t>
            </a:r>
            <a:r>
              <a:rPr kumimoji="1" lang="en-US" altLang="zh-CN" dirty="0"/>
              <a:t>DCS</a:t>
            </a:r>
            <a:r>
              <a:rPr kumimoji="1" lang="zh-CN" altLang="en-US" dirty="0"/>
              <a:t>移植到一个新的硬件上，这个新的硬件就可以跑应用程序</a:t>
            </a:r>
            <a:endParaRPr kumimoji="1" lang="en-US" altLang="zh-CN" dirty="0"/>
          </a:p>
          <a:p>
            <a:r>
              <a:rPr kumimoji="1" lang="en-US" altLang="zh-CN" dirty="0"/>
              <a:t>DBP</a:t>
            </a:r>
            <a:r>
              <a:rPr kumimoji="1" lang="zh-CN" altLang="en-US" dirty="0"/>
              <a:t>相当于</a:t>
            </a:r>
            <a:r>
              <a:rPr kumimoji="1" lang="en-US" altLang="zh-CN" dirty="0" err="1"/>
              <a:t>.net</a:t>
            </a:r>
            <a:r>
              <a:rPr kumimoji="1" lang="en-US" altLang="zh-CN" dirty="0"/>
              <a:t> framework</a:t>
            </a:r>
            <a:r>
              <a:rPr kumimoji="1" lang="zh-CN" altLang="en-US" dirty="0"/>
              <a:t>，是用来开发应用程序的基础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Ui</a:t>
            </a:r>
            <a:r>
              <a:rPr kumimoji="1" lang="en-US" altLang="zh-CN" dirty="0"/>
              <a:t> Control</a:t>
            </a:r>
            <a:r>
              <a:rPr kumimoji="1" lang="zh-CN" altLang="en-US" dirty="0"/>
              <a:t>我们后面用到的时候再来讲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3891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DCS</a:t>
            </a:r>
            <a:r>
              <a:rPr kumimoji="1" lang="zh-CN" altLang="en-US" dirty="0"/>
              <a:t>代表“设备平台”</a:t>
            </a:r>
            <a:endParaRPr kumimoji="1" lang="en-US" altLang="zh-CN" dirty="0"/>
          </a:p>
          <a:p>
            <a:r>
              <a:rPr kumimoji="1" lang="en-US" altLang="zh-CN" dirty="0"/>
              <a:t>DBP</a:t>
            </a:r>
            <a:r>
              <a:rPr kumimoji="1" lang="zh-CN" altLang="en-US" dirty="0"/>
              <a:t>代表“技能平台”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操作系统来打一个不太恰当的比方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DCS</a:t>
            </a:r>
            <a:r>
              <a:rPr kumimoji="1" lang="zh-CN" altLang="en-US" dirty="0"/>
              <a:t>相当于操作系统内核、驱动，只要把</a:t>
            </a:r>
            <a:r>
              <a:rPr kumimoji="1" lang="en-US" altLang="zh-CN" dirty="0"/>
              <a:t>DCS</a:t>
            </a:r>
            <a:r>
              <a:rPr kumimoji="1" lang="zh-CN" altLang="en-US" dirty="0"/>
              <a:t>移植到一个新的硬件上，这个新的硬件就可以跑应用程序</a:t>
            </a:r>
            <a:endParaRPr kumimoji="1" lang="en-US" altLang="zh-CN" dirty="0"/>
          </a:p>
          <a:p>
            <a:r>
              <a:rPr kumimoji="1" lang="en-US" altLang="zh-CN" dirty="0"/>
              <a:t>DBP</a:t>
            </a:r>
            <a:r>
              <a:rPr kumimoji="1" lang="zh-CN" altLang="en-US" dirty="0"/>
              <a:t>相当于</a:t>
            </a:r>
            <a:r>
              <a:rPr kumimoji="1" lang="en-US" altLang="zh-CN" dirty="0" err="1"/>
              <a:t>.net</a:t>
            </a:r>
            <a:r>
              <a:rPr kumimoji="1" lang="en-US" altLang="zh-CN" dirty="0"/>
              <a:t> framework</a:t>
            </a:r>
            <a:r>
              <a:rPr kumimoji="1" lang="zh-CN" altLang="en-US" dirty="0"/>
              <a:t>，是用来开发应用程序的基础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是属于</a:t>
            </a:r>
            <a:r>
              <a:rPr kumimoji="1" lang="en-US" altLang="zh-CN" dirty="0"/>
              <a:t>DBP</a:t>
            </a:r>
            <a:r>
              <a:rPr kumimoji="1" lang="zh-CN" altLang="en-US" dirty="0"/>
              <a:t>平台的解决方案，但只面向安卓系统的</a:t>
            </a:r>
            <a:r>
              <a:rPr kumimoji="1" lang="en-US" altLang="zh-CN" dirty="0" err="1"/>
              <a:t>DuerOS</a:t>
            </a:r>
            <a:r>
              <a:rPr kumimoji="1" lang="zh-CN" altLang="en-US" dirty="0"/>
              <a:t>设备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705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34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这两个应用的共同特点是</a:t>
            </a:r>
            <a:r>
              <a:rPr kumimoji="1" lang="en-US" altLang="zh-CN" dirty="0" err="1"/>
              <a:t>ui</a:t>
            </a:r>
            <a:r>
              <a:rPr kumimoji="1" lang="zh-CN" altLang="en-US" dirty="0"/>
              <a:t>复杂、交互很重，并且已经有了原生</a:t>
            </a:r>
            <a:r>
              <a:rPr kumimoji="1" lang="en-US" altLang="zh-CN" dirty="0"/>
              <a:t>app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基于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，它们都可以快速集成到</a:t>
            </a:r>
            <a:r>
              <a:rPr kumimoji="1" lang="en-US" altLang="zh-CN" dirty="0" err="1"/>
              <a:t>DuerOS</a:t>
            </a:r>
            <a:r>
              <a:rPr kumimoji="1" lang="zh-CN" altLang="en-US" dirty="0"/>
              <a:t>设备上，并且实现语音的交互。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29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/>
              <a:t>不是什么？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不是一般的</a:t>
            </a:r>
            <a:r>
              <a:rPr kumimoji="1" lang="en-US" altLang="zh-CN" dirty="0"/>
              <a:t>custom</a:t>
            </a:r>
            <a:r>
              <a:rPr kumimoji="1" lang="zh-CN" altLang="en-US" dirty="0"/>
              <a:t> </a:t>
            </a:r>
            <a:r>
              <a:rPr kumimoji="1" lang="en-US" altLang="zh-CN" dirty="0"/>
              <a:t>bot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/>
              <a:t>不集成</a:t>
            </a:r>
            <a:r>
              <a:rPr kumimoji="1" lang="en-US" altLang="zh-CN" dirty="0" err="1"/>
              <a:t>dcs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sdk</a:t>
            </a:r>
            <a:r>
              <a:rPr kumimoji="1" lang="zh-CN" altLang="en-US" dirty="0"/>
              <a:t>（通过</a:t>
            </a:r>
            <a:r>
              <a:rPr kumimoji="1" lang="en-US" altLang="zh-CN" dirty="0" err="1"/>
              <a:t>dcs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DuerOS</a:t>
            </a:r>
            <a:r>
              <a:rPr kumimoji="1" lang="zh-CN" altLang="en-US" dirty="0"/>
              <a:t>云端进行语音交互）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8716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184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在安卓设备上我们一般会把</a:t>
            </a:r>
            <a:r>
              <a:rPr kumimoji="1" lang="en-US" altLang="zh-CN" dirty="0" err="1"/>
              <a:t>MasterApp</a:t>
            </a:r>
            <a:r>
              <a:rPr kumimoji="1" lang="zh-CN" altLang="en-US" dirty="0"/>
              <a:t>实现成一个</a:t>
            </a:r>
            <a:r>
              <a:rPr kumimoji="1" lang="en-US" altLang="zh-CN" dirty="0"/>
              <a:t>launcher</a:t>
            </a:r>
            <a:r>
              <a:rPr kumimoji="1" lang="zh-CN" altLang="en-US" dirty="0"/>
              <a:t>程序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注册、验证签名的过程，是为了</a:t>
            </a:r>
            <a:r>
              <a:rPr kumimoji="1" lang="en-US" altLang="zh-CN" dirty="0" err="1"/>
              <a:t>BotApp</a:t>
            </a:r>
            <a:r>
              <a:rPr kumimoji="1" lang="zh-CN" altLang="en-US" dirty="0"/>
              <a:t>和和</a:t>
            </a:r>
            <a:r>
              <a:rPr kumimoji="1" lang="en-US" altLang="zh-CN" dirty="0" err="1"/>
              <a:t>MasterApp</a:t>
            </a:r>
            <a:r>
              <a:rPr kumimoji="1" lang="zh-CN" altLang="en-US" dirty="0"/>
              <a:t>互相确认对方的身份，避免不合法的控制、调用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为了安全</a:t>
            </a:r>
            <a:r>
              <a:rPr kumimoji="1" lang="en-US" altLang="zh-CN" dirty="0" err="1"/>
              <a:t>MasterApp</a:t>
            </a:r>
            <a:r>
              <a:rPr kumimoji="1" lang="zh-CN" altLang="en-US" dirty="0"/>
              <a:t>会到云端去验证签名是否有效，也建议</a:t>
            </a:r>
            <a:endParaRPr kumimoji="1" lang="en-US" altLang="zh-CN" dirty="0"/>
          </a:p>
          <a:p>
            <a:r>
              <a:rPr kumimoji="1" lang="en-US" altLang="zh-CN" dirty="0" err="1"/>
              <a:t>BotApp</a:t>
            </a:r>
            <a:r>
              <a:rPr kumimoji="1" lang="zh-CN" altLang="en-US" dirty="0"/>
              <a:t>在生成、验证签名的时候也这么做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9337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定义语音交互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云端定义</a:t>
            </a:r>
            <a:r>
              <a:rPr kumimoji="1" lang="en-US" altLang="zh-CN" dirty="0"/>
              <a:t>intent</a:t>
            </a:r>
            <a:r>
              <a:rPr kumimoji="1" lang="zh-CN" altLang="en-US" dirty="0"/>
              <a:t>的流程，和</a:t>
            </a:r>
            <a:r>
              <a:rPr kumimoji="1" lang="en-US" altLang="zh-CN" dirty="0"/>
              <a:t>DBP</a:t>
            </a:r>
            <a:r>
              <a:rPr kumimoji="1" lang="zh-CN" altLang="en-US" dirty="0"/>
              <a:t>上的自定义技能是一样的：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是一个控制交通灯的程序，所以定义了开灯、关灯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261A2-A783-BB4E-AA96-3F02FC0ABA2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748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152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45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293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97136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42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288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703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98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53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13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78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013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2E356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0FBCF-82DD-4244-B783-0FFB8F98148E}" type="datetimeFigureOut">
              <a:rPr kumimoji="1" lang="zh-CN" altLang="en-US" smtClean="0"/>
              <a:t>2018/7/4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BD5D8-B55A-6D43-BAF8-66B9C9A367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972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ueros.baidu.com/dbp/bot/index#/authoriz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9F593-B5EE-AE40-A7B0-48C1F131E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Hans" dirty="0"/>
              <a:t>Work with </a:t>
            </a:r>
            <a:r>
              <a:rPr kumimoji="1" lang="en-US" altLang="zh-Hans" dirty="0" err="1"/>
              <a:t>DuerOS</a:t>
            </a:r>
            <a:r>
              <a:rPr kumimoji="1" lang="en-US" altLang="zh-CN" dirty="0"/>
              <a:t>——</a:t>
            </a:r>
            <a:r>
              <a:rPr kumimoji="1" lang="en-US" altLang="zh-Hans" dirty="0"/>
              <a:t>Android App Solution</a:t>
            </a:r>
            <a:br>
              <a:rPr kumimoji="1" lang="en-US" altLang="zh-Hans" dirty="0"/>
            </a:br>
            <a:endParaRPr kumimoji="1"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6DD968-6CD3-D347-A8E7-C009BE11C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1448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王芃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566C5A-096E-F042-88B3-4A6A58E67F05}"/>
              </a:ext>
            </a:extLst>
          </p:cNvPr>
          <p:cNvSpPr/>
          <p:nvPr/>
        </p:nvSpPr>
        <p:spPr>
          <a:xfrm>
            <a:off x="1524000" y="3236209"/>
            <a:ext cx="8742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dirty="0"/>
              <a:t>如何将传统安卓</a:t>
            </a:r>
            <a:r>
              <a:rPr kumimoji="1" lang="en-US" altLang="zh-CN" sz="3600" dirty="0"/>
              <a:t>app</a:t>
            </a:r>
            <a:r>
              <a:rPr kumimoji="1" lang="zh-CN" altLang="en-US" sz="3600" dirty="0"/>
              <a:t>在</a:t>
            </a:r>
            <a:r>
              <a:rPr kumimoji="1" lang="en-US" altLang="zh-CN" sz="3600" dirty="0" err="1"/>
              <a:t>DuerOS</a:t>
            </a:r>
            <a:r>
              <a:rPr kumimoji="1" lang="zh-CN" altLang="en-US" sz="3600" dirty="0"/>
              <a:t>设备上语音化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2278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64A66B-0E75-4A4A-8E2B-593B7D2E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256" y="628694"/>
            <a:ext cx="9727324" cy="55526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E2FA02-9B44-1242-A258-5F019F474D0E}"/>
              </a:ext>
            </a:extLst>
          </p:cNvPr>
          <p:cNvSpPr txBox="1"/>
          <p:nvPr/>
        </p:nvSpPr>
        <p:spPr>
          <a:xfrm>
            <a:off x="7561273" y="1678991"/>
            <a:ext cx="3564679" cy="665409"/>
          </a:xfrm>
          <a:prstGeom prst="rect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687" tIns="24687" rIns="24687" bIns="24687" numCol="1" spcCol="38100" rtlCol="0" anchor="ctr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意图</a:t>
            </a:r>
            <a:r>
              <a:rPr lang="en-US" altLang="zh-CN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-</a:t>
            </a:r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常用表达</a:t>
            </a:r>
          </a:p>
        </p:txBody>
      </p:sp>
    </p:spTree>
    <p:extLst>
      <p:ext uri="{BB962C8B-B14F-4D97-AF65-F5344CB8AC3E}">
        <p14:creationId xmlns:p14="http://schemas.microsoft.com/office/powerpoint/2010/main" val="9231315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52ADB9-2CDC-8D4A-99DA-79A0EAA4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81" y="677918"/>
            <a:ext cx="9888970" cy="55760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7E2FA02-9B44-1242-A258-5F019F474D0E}"/>
              </a:ext>
            </a:extLst>
          </p:cNvPr>
          <p:cNvSpPr txBox="1"/>
          <p:nvPr/>
        </p:nvSpPr>
        <p:spPr>
          <a:xfrm>
            <a:off x="3511787" y="677918"/>
            <a:ext cx="3564679" cy="665409"/>
          </a:xfrm>
          <a:prstGeom prst="rect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687" tIns="24687" rIns="24687" bIns="24687" numCol="1" spcCol="38100" rtlCol="0" anchor="ctr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词典</a:t>
            </a:r>
            <a:r>
              <a:rPr lang="en-US" altLang="zh-CN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Helvetica Neue"/>
              </a:rPr>
              <a:t>-</a:t>
            </a:r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系统词典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474777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70338-0B1B-2D4F-83EE-8483DC05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的开发、调试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4-Intent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处理流程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6911901-2E81-F94B-AFB3-996051E18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0784" y="1800572"/>
            <a:ext cx="6973084" cy="49416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9E82859-DD76-D14D-AB15-1F468053093C}"/>
              </a:ext>
            </a:extLst>
          </p:cNvPr>
          <p:cNvSpPr txBox="1"/>
          <p:nvPr/>
        </p:nvSpPr>
        <p:spPr>
          <a:xfrm>
            <a:off x="237507" y="2434442"/>
            <a:ext cx="307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可以在</a:t>
            </a:r>
            <a:r>
              <a:rPr kumimoji="1" lang="en-US" altLang="zh-CN" sz="2400" dirty="0"/>
              <a:t>DBP</a:t>
            </a:r>
            <a:r>
              <a:rPr kumimoji="1" lang="zh-CN" altLang="en-US" sz="2400" dirty="0"/>
              <a:t>上继续优化</a:t>
            </a:r>
            <a:r>
              <a:rPr kumimoji="1" lang="en-US" altLang="zh-CN" sz="2400" dirty="0"/>
              <a:t>intent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126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16114-60A1-7041-BD21-0C20F458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的开发、调试过程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5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客户端注册本地交互（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UI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Control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69A30A3-0AFE-9041-915C-374848749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3826" y="1817068"/>
            <a:ext cx="8331200" cy="4343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F05989-CD63-1445-A04A-00D4EB0FC967}"/>
              </a:ext>
            </a:extLst>
          </p:cNvPr>
          <p:cNvSpPr txBox="1"/>
          <p:nvPr/>
        </p:nvSpPr>
        <p:spPr>
          <a:xfrm>
            <a:off x="380010" y="2090057"/>
            <a:ext cx="3384260" cy="2133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BotApp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（基于当前界面）生成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UiContext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向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MasterApp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注册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云端根据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UiContext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去做理解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无需在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DBP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上操作即可实现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202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CEE37-997C-AD47-826B-E5FDDFD5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4800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</a:t>
            </a:r>
            <a:r>
              <a:rPr kumimoji="1" lang="zh-CN" altLang="en-US" sz="4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kumimoji="1" lang="zh-CN" altLang="en-US" sz="4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的开发、调试过程 </a:t>
            </a:r>
            <a:r>
              <a:rPr kumimoji="1" lang="en-US" altLang="zh-CN" sz="4800" dirty="0">
                <a:latin typeface="PingFang SC" panose="020B0400000000000000" pitchFamily="34" charset="-122"/>
                <a:ea typeface="PingFang SC" panose="020B0400000000000000" pitchFamily="34" charset="-122"/>
              </a:rPr>
              <a:t>6</a:t>
            </a:r>
            <a:r>
              <a:rPr kumimoji="1" lang="zh-CN" altLang="en-US" sz="4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4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联调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5F11BC-802D-6540-BB18-4B8480E69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在</a:t>
            </a:r>
            <a:r>
              <a:rPr kumimoji="1" lang="en-US" altLang="zh-CN" sz="2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Dbp</a:t>
            </a: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上打开真机调试</a:t>
            </a:r>
            <a:endParaRPr kumimoji="1"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“打开技能调试模式”</a:t>
            </a:r>
            <a:endParaRPr kumimoji="1"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“打开</a:t>
            </a:r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【</a:t>
            </a: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调用名称</a:t>
            </a:r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】</a:t>
            </a: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endParaRPr kumimoji="1"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043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4FF54-F85A-D742-B525-FA22D52F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DEMO</a:t>
            </a:r>
            <a:r>
              <a:rPr kumimoji="1" lang="zh-CN" altLang="en-US"/>
              <a:t>演示</a:t>
            </a:r>
            <a:endParaRPr kumimoji="1" lang="zh-CN" altLang="en-US" dirty="0"/>
          </a:p>
        </p:txBody>
      </p:sp>
      <p:pic>
        <p:nvPicPr>
          <p:cNvPr id="3" name="2018-07-02 163928_z94mXD.mp4">
            <a:hlinkClick r:id="" action="ppaction://media"/>
            <a:extLst>
              <a:ext uri="{FF2B5EF4-FFF2-40B4-BE49-F238E27FC236}">
                <a16:creationId xmlns:a16="http://schemas.microsoft.com/office/drawing/2014/main" id="{C3AF8847-81C7-5D47-A55D-E450BD8891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8270" y="-1"/>
            <a:ext cx="3838825" cy="6823749"/>
          </a:xfrm>
        </p:spPr>
      </p:pic>
    </p:spTree>
    <p:extLst>
      <p:ext uri="{BB962C8B-B14F-4D97-AF65-F5344CB8AC3E}">
        <p14:creationId xmlns:p14="http://schemas.microsoft.com/office/powerpoint/2010/main" val="30683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33D90-2296-9940-B013-FC0B1E15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Sdk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代码、文档</a:t>
            </a:r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59D4BC-9C7C-A041-980C-8DBD6E94F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dueros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AndroidBotSdkDemo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4223C8-CAB6-0749-9DA7-6271CDE95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55" y="2755900"/>
            <a:ext cx="355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2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BACCB-18BC-F94C-B8CA-02C68574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相关的名词解释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775DE-3E76-684A-9F8A-DC7D1CFF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745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DCS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DuerOS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Conversation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Service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，面向智能设备的语音交互的服务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Event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，客户端上报的所有请求，都封装为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Event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的形式（包括语音，也是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event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，语音上报的名字是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ListenStarted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ClientContext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，客户端上报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Event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时，需要带上客户端的状态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Directive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，云端下发给客户端的返回值，都封装为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Directive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的形式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DBP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DuerOS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 Bots Platform 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技能开放平台，是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DuerOS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为第三方技能开发者提供技能开发、测试、部署工具的开放平台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BOT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DuerOS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的技能，可以在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DBP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上开发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Intent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：意图，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query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理解的结果，结构化数据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Ui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Control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基于当前页面、场景的可交互元素，进行语音交互的技术方案，包含在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DCS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协议之中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UiContext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：一种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ClientContext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，描述当前页面的可交互元素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ClickLink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：一种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Directive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，描述用户通过语音对当前页面的可交互元素的操作</a:t>
            </a:r>
          </a:p>
        </p:txBody>
      </p:sp>
    </p:spTree>
    <p:extLst>
      <p:ext uri="{BB962C8B-B14F-4D97-AF65-F5344CB8AC3E}">
        <p14:creationId xmlns:p14="http://schemas.microsoft.com/office/powerpoint/2010/main" val="225633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F1640-1539-3A45-8A49-A070B3CE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在</a:t>
            </a:r>
            <a:r>
              <a:rPr kumimoji="1" lang="en-US" altLang="zh-CN" dirty="0" err="1"/>
              <a:t>DuerOS</a:t>
            </a:r>
            <a:r>
              <a:rPr kumimoji="1" lang="zh-CN" altLang="en-US" dirty="0"/>
              <a:t>中的位置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E62DEF-0094-D447-90EA-BBF41C21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2" y="1524903"/>
            <a:ext cx="4828741" cy="5333097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BB8CE6-C8BD-9844-AEDB-F36D1FAF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3863" cy="4351338"/>
          </a:xfrm>
        </p:spPr>
        <p:txBody>
          <a:bodyPr/>
          <a:lstStyle/>
          <a:p>
            <a:r>
              <a:rPr lang="en-US" altLang="zh-CN" dirty="0"/>
              <a:t>DBP</a:t>
            </a:r>
            <a:r>
              <a:rPr lang="zh-CN" altLang="en-US" dirty="0"/>
              <a:t>提供的解决方案之一</a:t>
            </a:r>
            <a:endParaRPr lang="en-US" altLang="zh-CN" dirty="0"/>
          </a:p>
          <a:p>
            <a:r>
              <a:rPr lang="zh-CN" altLang="en-US" dirty="0"/>
              <a:t>只在基于安卓系统的</a:t>
            </a:r>
            <a:r>
              <a:rPr lang="en-US" altLang="zh-CN" dirty="0" err="1"/>
              <a:t>DuerOS</a:t>
            </a:r>
            <a:r>
              <a:rPr lang="zh-CN" altLang="en-US" dirty="0"/>
              <a:t>设备上有效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702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482DB0-46F8-CA4B-86FA-368D7897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Solution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要解决的问题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CCBD9-3AF1-6C48-B10B-ED311CCD0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在电视、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show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等基于安卓的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DuerOS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设备上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457200" lvl="1" indent="0">
              <a:buNone/>
            </a:pP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云端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bot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提供的展示、交互能力不够了，怎么办？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如何在</a:t>
            </a:r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DuerOS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设备上集成（已经存在的）安卓原生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，让原生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获得语音控制能力？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17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D09BD-D85E-0648-A374-C0591D31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Use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case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2.4.1 尤克里里.mp4">
            <a:hlinkClick r:id="" action="ppaction://media"/>
            <a:extLst>
              <a:ext uri="{FF2B5EF4-FFF2-40B4-BE49-F238E27FC236}">
                <a16:creationId xmlns:a16="http://schemas.microsoft.com/office/drawing/2014/main" id="{6BC2FA96-8595-6B43-9AB5-E80230A074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0788" y="2514838"/>
            <a:ext cx="5956519" cy="3350542"/>
          </a:xfrm>
          <a:prstGeom prst="rect">
            <a:avLst/>
          </a:prstGeom>
        </p:spPr>
      </p:pic>
      <p:pic>
        <p:nvPicPr>
          <p:cNvPr id="7" name="2.4.2 JJ麻将.mp4">
            <a:hlinkClick r:id="" action="ppaction://media"/>
            <a:extLst>
              <a:ext uri="{FF2B5EF4-FFF2-40B4-BE49-F238E27FC236}">
                <a16:creationId xmlns:a16="http://schemas.microsoft.com/office/drawing/2014/main" id="{BEF5785A-9BC0-374B-8567-DE3974C00F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2100" y="2514837"/>
            <a:ext cx="5827030" cy="33505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B4630E7-ADFB-5E49-B0C1-2BAF0BDDAD44}"/>
              </a:ext>
            </a:extLst>
          </p:cNvPr>
          <p:cNvSpPr txBox="1"/>
          <p:nvPr/>
        </p:nvSpPr>
        <p:spPr>
          <a:xfrm>
            <a:off x="439153" y="20032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尤克里里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0EAC9F-CE0A-2C46-8C78-D0E198A7FF80}"/>
              </a:ext>
            </a:extLst>
          </p:cNvPr>
          <p:cNvSpPr txBox="1"/>
          <p:nvPr/>
        </p:nvSpPr>
        <p:spPr>
          <a:xfrm>
            <a:off x="6257307" y="20032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麻将</a:t>
            </a:r>
          </a:p>
        </p:txBody>
      </p:sp>
    </p:spTree>
    <p:extLst>
      <p:ext uri="{BB962C8B-B14F-4D97-AF65-F5344CB8AC3E}">
        <p14:creationId xmlns:p14="http://schemas.microsoft.com/office/powerpoint/2010/main" val="2691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08734-7349-E64F-AC8D-E509BF92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Bot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在线数据流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4F3E1D-4ED0-4649-87D6-97B54A5AFD6B}"/>
              </a:ext>
            </a:extLst>
          </p:cNvPr>
          <p:cNvSpPr/>
          <p:nvPr/>
        </p:nvSpPr>
        <p:spPr>
          <a:xfrm>
            <a:off x="6483096" y="2737104"/>
            <a:ext cx="2292096" cy="10119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DuerOS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Speech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query</a:t>
            </a:r>
          </a:p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query-&gt;intent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B16B9C-5AC1-F649-9BFD-69E9D99A41C8}"/>
              </a:ext>
            </a:extLst>
          </p:cNvPr>
          <p:cNvSpPr/>
          <p:nvPr/>
        </p:nvSpPr>
        <p:spPr>
          <a:xfrm>
            <a:off x="10351008" y="2737104"/>
            <a:ext cx="1402080" cy="10119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bot service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A0E7C3-DEBF-324A-99E7-7F4AACC8A26D}"/>
              </a:ext>
            </a:extLst>
          </p:cNvPr>
          <p:cNvSpPr/>
          <p:nvPr/>
        </p:nvSpPr>
        <p:spPr>
          <a:xfrm>
            <a:off x="3913281" y="2737104"/>
            <a:ext cx="1002792" cy="10119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端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701E181-7044-1549-8C2C-BE4305F0A4F7}"/>
              </a:ext>
            </a:extLst>
          </p:cNvPr>
          <p:cNvCxnSpPr>
            <a:cxnSpLocks/>
          </p:cNvCxnSpPr>
          <p:nvPr/>
        </p:nvCxnSpPr>
        <p:spPr>
          <a:xfrm>
            <a:off x="8775192" y="2999232"/>
            <a:ext cx="1575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E0CD5F8-3C93-BC47-A7ED-303DD9A8BFB2}"/>
              </a:ext>
            </a:extLst>
          </p:cNvPr>
          <p:cNvSpPr txBox="1"/>
          <p:nvPr/>
        </p:nvSpPr>
        <p:spPr>
          <a:xfrm>
            <a:off x="9198321" y="269255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Intent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5DE46DA-A689-BF44-B5CB-C119117E0ED6}"/>
              </a:ext>
            </a:extLst>
          </p:cNvPr>
          <p:cNvCxnSpPr/>
          <p:nvPr/>
        </p:nvCxnSpPr>
        <p:spPr>
          <a:xfrm flipH="1">
            <a:off x="8775192" y="3499338"/>
            <a:ext cx="157581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C2D89AC-D736-5B44-B5A2-88459CE47CE3}"/>
              </a:ext>
            </a:extLst>
          </p:cNvPr>
          <p:cNvSpPr txBox="1"/>
          <p:nvPr/>
        </p:nvSpPr>
        <p:spPr>
          <a:xfrm>
            <a:off x="9051778" y="3499338"/>
            <a:ext cx="1189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Resource</a:t>
            </a:r>
          </a:p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View</a:t>
            </a:r>
          </a:p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Speech</a:t>
            </a:r>
          </a:p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Directive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3CDDD69-6A6A-B344-BE3B-CDC3A8404C4D}"/>
              </a:ext>
            </a:extLst>
          </p:cNvPr>
          <p:cNvCxnSpPr>
            <a:cxnSpLocks/>
          </p:cNvCxnSpPr>
          <p:nvPr/>
        </p:nvCxnSpPr>
        <p:spPr>
          <a:xfrm>
            <a:off x="4916073" y="2877223"/>
            <a:ext cx="1560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A010BA0-83B2-3C4F-B7FC-17F4AEBF4847}"/>
              </a:ext>
            </a:extLst>
          </p:cNvPr>
          <p:cNvCxnSpPr>
            <a:cxnSpLocks/>
          </p:cNvCxnSpPr>
          <p:nvPr/>
        </p:nvCxnSpPr>
        <p:spPr>
          <a:xfrm flipH="1">
            <a:off x="4916073" y="3499338"/>
            <a:ext cx="156092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778B3D8-3E72-304A-BBE7-C69D8EA4DAB7}"/>
              </a:ext>
            </a:extLst>
          </p:cNvPr>
          <p:cNvSpPr txBox="1"/>
          <p:nvPr/>
        </p:nvSpPr>
        <p:spPr>
          <a:xfrm>
            <a:off x="4908120" y="256422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ListenStarted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1445D7-5FFB-214C-88C7-C54E685D28EB}"/>
              </a:ext>
            </a:extLst>
          </p:cNvPr>
          <p:cNvSpPr txBox="1"/>
          <p:nvPr/>
        </p:nvSpPr>
        <p:spPr>
          <a:xfrm>
            <a:off x="5094458" y="3493599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Directives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E03611-9383-EA49-BBBF-C73F9A8B6711}"/>
              </a:ext>
            </a:extLst>
          </p:cNvPr>
          <p:cNvSpPr/>
          <p:nvPr/>
        </p:nvSpPr>
        <p:spPr>
          <a:xfrm>
            <a:off x="6529987" y="4823815"/>
            <a:ext cx="2292096" cy="10119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DuerOS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Speech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 query</a:t>
            </a:r>
          </a:p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query-&gt;intent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6372A97-AA25-1943-8AA5-DBC3FC5B00A3}"/>
              </a:ext>
            </a:extLst>
          </p:cNvPr>
          <p:cNvSpPr/>
          <p:nvPr/>
        </p:nvSpPr>
        <p:spPr>
          <a:xfrm>
            <a:off x="3960172" y="4823815"/>
            <a:ext cx="1002792" cy="10119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端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4EF2D0D-326F-1A4A-9FDE-4B6C639740CA}"/>
              </a:ext>
            </a:extLst>
          </p:cNvPr>
          <p:cNvCxnSpPr>
            <a:cxnSpLocks/>
          </p:cNvCxnSpPr>
          <p:nvPr/>
        </p:nvCxnSpPr>
        <p:spPr>
          <a:xfrm>
            <a:off x="4962964" y="4963934"/>
            <a:ext cx="1560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3CACAEA7-8EAC-C440-A4AA-590407B0310B}"/>
              </a:ext>
            </a:extLst>
          </p:cNvPr>
          <p:cNvCxnSpPr>
            <a:cxnSpLocks/>
          </p:cNvCxnSpPr>
          <p:nvPr/>
        </p:nvCxnSpPr>
        <p:spPr>
          <a:xfrm flipH="1">
            <a:off x="4962964" y="5586049"/>
            <a:ext cx="1560928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29C63D4-EDC8-5B43-ABFB-24270AECF3FE}"/>
              </a:ext>
            </a:extLst>
          </p:cNvPr>
          <p:cNvSpPr txBox="1"/>
          <p:nvPr/>
        </p:nvSpPr>
        <p:spPr>
          <a:xfrm>
            <a:off x="4942485" y="465093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ListenStarted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49839B5-8953-E645-BAD3-05262A7A8E84}"/>
              </a:ext>
            </a:extLst>
          </p:cNvPr>
          <p:cNvSpPr txBox="1"/>
          <p:nvPr/>
        </p:nvSpPr>
        <p:spPr>
          <a:xfrm>
            <a:off x="5317198" y="558031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Intent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73B64A0-844A-FE45-BFCB-EABEDAF3CECC}"/>
              </a:ext>
            </a:extLst>
          </p:cNvPr>
          <p:cNvSpPr/>
          <p:nvPr/>
        </p:nvSpPr>
        <p:spPr>
          <a:xfrm>
            <a:off x="1650723" y="4835537"/>
            <a:ext cx="1002792" cy="10119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Bot App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7614F9C-8239-8746-BFE1-DFC0576069F6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636756" y="5329783"/>
            <a:ext cx="13234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5EF93A7-6418-F942-8BE7-18EF32E07987}"/>
              </a:ext>
            </a:extLst>
          </p:cNvPr>
          <p:cNvSpPr txBox="1"/>
          <p:nvPr/>
        </p:nvSpPr>
        <p:spPr>
          <a:xfrm>
            <a:off x="2877801" y="498310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Intent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417EAE3-E0EB-8545-B778-5EDA15715715}"/>
              </a:ext>
            </a:extLst>
          </p:cNvPr>
          <p:cNvSpPr txBox="1"/>
          <p:nvPr/>
        </p:nvSpPr>
        <p:spPr>
          <a:xfrm>
            <a:off x="4097215" y="193430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自定义技能：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E545B25-60AC-8346-B4CD-45E3163A3937}"/>
              </a:ext>
            </a:extLst>
          </p:cNvPr>
          <p:cNvSpPr txBox="1"/>
          <p:nvPr/>
        </p:nvSpPr>
        <p:spPr>
          <a:xfrm>
            <a:off x="1664674" y="4056191"/>
            <a:ext cx="4081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</a:t>
            </a: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Solution</a:t>
            </a: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432691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32B7E-FF55-9143-946B-BDD4D0F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的开发、调试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前期准备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E5A30-6418-5649-BCBE-E19D48D72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6"/>
            <a:ext cx="10515600" cy="503237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服务端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获得开发者身份并登录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由于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 App Solution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还没有正式对外发布，需要先到以下地址激活在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DBP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上开发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 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Solution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的功能 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hlinkClick r:id="rId3"/>
              </a:rPr>
              <a:t>https://dueros.baidu.com/dbp/bot/index#/authorization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激活码“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AndroidAPP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在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DBP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上创建技能，类型是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packageName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key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调用名称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客户端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创建一个安卓工程，集成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Solution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Sdk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aar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包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Binder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方式通信</a:t>
            </a: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16kB</a:t>
            </a:r>
          </a:p>
        </p:txBody>
      </p:sp>
    </p:spTree>
    <p:extLst>
      <p:ext uri="{BB962C8B-B14F-4D97-AF65-F5344CB8AC3E}">
        <p14:creationId xmlns:p14="http://schemas.microsoft.com/office/powerpoint/2010/main" val="80041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41BC9-94E0-624C-AD56-2C624F18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的开发、调试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–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打开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endParaRPr kumimoji="1" lang="zh-CN" altLang="en-US" sz="3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80774DD-847B-384E-9DC2-1F72EC911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0986" y="1825625"/>
            <a:ext cx="5610592" cy="48343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B83CD7-5A0F-AB45-9728-431695A95672}"/>
              </a:ext>
            </a:extLst>
          </p:cNvPr>
          <p:cNvSpPr txBox="1"/>
          <p:nvPr/>
        </p:nvSpPr>
        <p:spPr>
          <a:xfrm>
            <a:off x="327790" y="2375065"/>
            <a:ext cx="3243196" cy="1151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打开</a:t>
            </a:r>
            <a:r>
              <a:rPr kumimoji="1"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注册、互相验证签名</a:t>
            </a:r>
          </a:p>
        </p:txBody>
      </p:sp>
    </p:spTree>
    <p:extLst>
      <p:ext uri="{BB962C8B-B14F-4D97-AF65-F5344CB8AC3E}">
        <p14:creationId xmlns:p14="http://schemas.microsoft.com/office/powerpoint/2010/main" val="197811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32B7E-FF55-9143-946B-BDD4D0F9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Android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App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的开发、调试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定义</a:t>
            </a:r>
            <a:r>
              <a:rPr kumimoji="1" lang="en-US" altLang="zh-CN" sz="3600" dirty="0">
                <a:latin typeface="PingFang SC" panose="020B0400000000000000" pitchFamily="34" charset="-122"/>
                <a:ea typeface="PingFang SC" panose="020B0400000000000000" pitchFamily="34" charset="-122"/>
              </a:rPr>
              <a:t>Intent</a:t>
            </a:r>
            <a:endParaRPr kumimoji="1" lang="zh-CN" altLang="en-US" sz="3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E5A30-6418-5649-BCBE-E19D48D7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在云端定义一个</a:t>
            </a:r>
            <a:r>
              <a:rPr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Intent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Name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Slots</a:t>
            </a:r>
          </a:p>
          <a:p>
            <a:pPr lvl="1">
              <a:lnSpc>
                <a:spcPct val="120000"/>
              </a:lnSpc>
            </a:pP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Example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“打开红灯”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r>
              <a:rPr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light_on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( [{name: </a:t>
            </a:r>
            <a:r>
              <a:rPr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light_type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, value: 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红灯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}])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“打开黄灯”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r>
              <a:rPr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light_on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( [{name: </a:t>
            </a:r>
            <a:r>
              <a:rPr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light_type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, value: </a:t>
            </a: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黄灯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}])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“关闭交通灯”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-&gt;</a:t>
            </a:r>
            <a:r>
              <a:rPr lang="en-US" altLang="zh-CN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light_off</a:t>
            </a:r>
            <a:r>
              <a:rPr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([])</a:t>
            </a:r>
          </a:p>
          <a:p>
            <a:pPr lvl="2">
              <a:lnSpc>
                <a:spcPct val="120000"/>
              </a:lnSpc>
            </a:pPr>
            <a:endPara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2">
              <a:lnSpc>
                <a:spcPct val="120000"/>
              </a:lnSpc>
            </a:pPr>
            <a:endPara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2">
              <a:lnSpc>
                <a:spcPct val="120000"/>
              </a:lnSpc>
            </a:pPr>
            <a:endParaRPr lang="en-US" altLang="zh-CN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793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8607</TotalTime>
  <Words>1304</Words>
  <Application>Microsoft Macintosh PowerPoint</Application>
  <PresentationFormat>宽屏</PresentationFormat>
  <Paragraphs>192</Paragraphs>
  <Slides>16</Slides>
  <Notes>16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等线 Light</vt:lpstr>
      <vt:lpstr>黑体</vt:lpstr>
      <vt:lpstr>PingFang SC</vt:lpstr>
      <vt:lpstr>Arial</vt:lpstr>
      <vt:lpstr>Calibri</vt:lpstr>
      <vt:lpstr>Calibri Light</vt:lpstr>
      <vt:lpstr>Helvetica Neue</vt:lpstr>
      <vt:lpstr>Office 主题​​</vt:lpstr>
      <vt:lpstr>Work with DuerOS——Android App Solution </vt:lpstr>
      <vt:lpstr>相关的名词解释</vt:lpstr>
      <vt:lpstr>Android App Solution在DuerOS中的位置</vt:lpstr>
      <vt:lpstr>Android App Solution要解决的问题</vt:lpstr>
      <vt:lpstr>Use case</vt:lpstr>
      <vt:lpstr>Bot在线数据流</vt:lpstr>
      <vt:lpstr>Android App的开发、调试 1 - 前期准备</vt:lpstr>
      <vt:lpstr>Android App的开发、调试 2 – 打开app</vt:lpstr>
      <vt:lpstr>Android App的开发、调试 3 - 定义Intent</vt:lpstr>
      <vt:lpstr>PowerPoint 演示文稿</vt:lpstr>
      <vt:lpstr>PowerPoint 演示文稿</vt:lpstr>
      <vt:lpstr>Android App的开发、调试 4-Intent处理流程</vt:lpstr>
      <vt:lpstr>Android App的开发、调试过程 5 -客户端注册本地交互（UI Control）</vt:lpstr>
      <vt:lpstr>Android App的开发、调试过程 6 - 联调</vt:lpstr>
      <vt:lpstr>DEMO演示</vt:lpstr>
      <vt:lpstr>Sdk、demo代码、文档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Bot Sdk</dc:title>
  <dc:creator>wang peng wang</dc:creator>
  <cp:lastModifiedBy>wang peng wang</cp:lastModifiedBy>
  <cp:revision>292</cp:revision>
  <dcterms:created xsi:type="dcterms:W3CDTF">2018-06-17T13:07:01Z</dcterms:created>
  <dcterms:modified xsi:type="dcterms:W3CDTF">2018-07-04T16:44:01Z</dcterms:modified>
</cp:coreProperties>
</file>